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97" r:id="rId3"/>
    <p:sldId id="370" r:id="rId4"/>
    <p:sldId id="344" r:id="rId5"/>
    <p:sldId id="371" r:id="rId6"/>
    <p:sldId id="372" r:id="rId7"/>
    <p:sldId id="373" r:id="rId8"/>
    <p:sldId id="374" r:id="rId9"/>
    <p:sldId id="375" r:id="rId10"/>
    <p:sldId id="376" r:id="rId11"/>
    <p:sldId id="328" r:id="rId12"/>
    <p:sldId id="327" r:id="rId13"/>
    <p:sldId id="342" r:id="rId14"/>
    <p:sldId id="361" r:id="rId15"/>
    <p:sldId id="29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25.03.2021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.bin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.bin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Подпрограммы в </a:t>
            </a:r>
            <a:r>
              <a:rPr lang="en-US" dirty="0" err="1"/>
              <a:t>PascalABC</a:t>
            </a:r>
            <a:r>
              <a:rPr lang="ru-RU" dirty="0"/>
              <a:t>.</a:t>
            </a:r>
            <a:r>
              <a:rPr lang="en-US" dirty="0"/>
              <a:t>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475006"/>
              </p:ext>
            </p:extLst>
          </p:nvPr>
        </p:nvGraphicFramePr>
        <p:xfrm>
          <a:off x="838200" y="847417"/>
          <a:ext cx="8716926" cy="573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692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get_y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&lt;=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else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 + ln(x)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h,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:= 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x) / h)+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get_y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(x);</a:t>
                      </a:r>
                    </a:p>
                    <a:p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Writeln(x: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s-E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1.5   3.25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2.0   5.00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2.5   7.25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3.0  10.00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 3.5  13.50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39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98128"/>
            <a:ext cx="12192000" cy="434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Составить подпрограмму-функцию для вычисления данного выражения: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FA1137B-0166-4525-839E-283CAC6DD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47900"/>
              </p:ext>
            </p:extLst>
          </p:nvPr>
        </p:nvGraphicFramePr>
        <p:xfrm>
          <a:off x="3218566" y="2926617"/>
          <a:ext cx="5448922" cy="1004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Equation" r:id="rId5" imgW="1790640" imgH="330120" progId="Equation.DSMT4">
                  <p:embed/>
                </p:oleObj>
              </mc:Choice>
              <mc:Fallback>
                <p:oleObj name="Equation" r:id="rId5" imgW="1790640" imgH="3301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8566" y="2926617"/>
                        <a:ext cx="5448922" cy="1004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14E5A4-AB18-40DF-BC6F-634287143694}"/>
              </a:ext>
            </a:extLst>
          </p:cNvPr>
          <p:cNvSpPr txBox="1"/>
          <p:nvPr/>
        </p:nvSpPr>
        <p:spPr>
          <a:xfrm>
            <a:off x="856874" y="4065237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10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048994"/>
            <a:ext cx="12192000" cy="492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r>
              <a:rPr lang="en-US" altLang="ru-RU" sz="2400" b="1" i="1" dirty="0">
                <a:solidFill>
                  <a:prstClr val="black"/>
                </a:solidFill>
                <a:latin typeface="Arial" pitchFamily="34" charset="0"/>
              </a:rPr>
              <a:t>x</a:t>
            </a:r>
            <a:r>
              <a:rPr lang="en-US" altLang="ru-RU" sz="2400" dirty="0">
                <a:solidFill>
                  <a:prstClr val="black"/>
                </a:solidFill>
                <a:latin typeface="Arial" pitchFamily="34" charset="0"/>
              </a:rPr>
              <a:t> </a:t>
            </a:r>
            <a:r>
              <a:rPr lang="ru-RU" altLang="ru-RU" sz="2400" dirty="0">
                <a:solidFill>
                  <a:prstClr val="black"/>
                </a:solidFill>
                <a:latin typeface="Arial" pitchFamily="34" charset="0"/>
              </a:rPr>
              <a:t>изменяется в интервале от -3 до 3 с шагом 1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314909"/>
            <a:ext cx="997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Описать вычисление f(x) по формуле, используя подпрограмму-функцию: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F0FBFD7-5032-4C51-8B76-DEB7A03CA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451734"/>
              </p:ext>
            </p:extLst>
          </p:nvPr>
        </p:nvGraphicFramePr>
        <p:xfrm>
          <a:off x="3063947" y="2424725"/>
          <a:ext cx="5638312" cy="2008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5" imgW="2209680" imgH="787320" progId="Equation.DSMT4">
                  <p:embed/>
                </p:oleObj>
              </mc:Choice>
              <mc:Fallback>
                <p:oleObj name="Equation" r:id="rId5" imgW="2209680" imgH="7873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3947" y="2424725"/>
                        <a:ext cx="5638312" cy="2008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281317"/>
            <a:ext cx="12192000" cy="468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значения переменной </a:t>
            </a:r>
            <a:r>
              <a:rPr lang="en-US" sz="2400" i="1" dirty="0">
                <a:solidFill>
                  <a:schemeClr val="bg1"/>
                </a:solidFill>
              </a:rPr>
              <a:t>y</a:t>
            </a:r>
            <a:r>
              <a:rPr lang="ru-RU" sz="2400" dirty="0">
                <a:solidFill>
                  <a:schemeClr val="bg1"/>
                </a:solidFill>
              </a:rPr>
              <a:t>. Вычисление </a:t>
            </a:r>
            <a:r>
              <a:rPr lang="en-US" sz="2400" dirty="0">
                <a:solidFill>
                  <a:schemeClr val="bg1"/>
                </a:solidFill>
              </a:rPr>
              <a:t>z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ru-RU" sz="2400" dirty="0">
                <a:solidFill>
                  <a:schemeClr val="bg1"/>
                </a:solidFill>
              </a:rPr>
              <a:t> также выполнить в виде функций.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C564959-2950-414A-8BAB-789C08E45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19385"/>
              </p:ext>
            </p:extLst>
          </p:nvPr>
        </p:nvGraphicFramePr>
        <p:xfrm>
          <a:off x="3810528" y="2572359"/>
          <a:ext cx="5176144" cy="377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5" imgW="1777680" imgH="1295280" progId="Equation.DSMT4">
                  <p:embed/>
                </p:oleObj>
              </mc:Choice>
              <mc:Fallback>
                <p:oleObj name="Equation" r:id="rId5" imgW="1777680" imgH="129528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528" y="2572359"/>
                        <a:ext cx="5176144" cy="377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4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Составить подпрограмму-функцию для вычисления </a:t>
            </a:r>
            <a:r>
              <a:rPr lang="en-US" sz="2400" dirty="0">
                <a:solidFill>
                  <a:schemeClr val="bg1"/>
                </a:solidFill>
              </a:rPr>
              <a:t>Z.</a:t>
            </a:r>
            <a:r>
              <a:rPr lang="ru-RU" sz="2400" dirty="0">
                <a:solidFill>
                  <a:schemeClr val="bg1"/>
                </a:solidFill>
              </a:rPr>
              <a:t> Вычисление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>
                <a:solidFill>
                  <a:schemeClr val="bg1"/>
                </a:solidFill>
              </a:rPr>
              <a:t>f(a) </a:t>
            </a:r>
            <a:r>
              <a:rPr lang="ru-RU" sz="2400" dirty="0">
                <a:solidFill>
                  <a:schemeClr val="bg1"/>
                </a:solidFill>
              </a:rPr>
              <a:t>выполнить в виде функций. 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7A36516-57DA-431E-896C-A9F840EF8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247729"/>
              </p:ext>
            </p:extLst>
          </p:nvPr>
        </p:nvGraphicFramePr>
        <p:xfrm>
          <a:off x="3865377" y="2114874"/>
          <a:ext cx="4461245" cy="453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5" imgW="2145960" imgH="2184120" progId="Equation.DSMT4">
                  <p:embed/>
                </p:oleObj>
              </mc:Choice>
              <mc:Fallback>
                <p:oleObj name="Equation" r:id="rId5" imgW="2145960" imgH="218412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5377" y="2114874"/>
                        <a:ext cx="4461245" cy="4537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Подпрограмма</a:t>
            </a:r>
            <a:r>
              <a:rPr lang="ru-RU" dirty="0"/>
              <a:t> — это фрагмент кода, который имеет свое имя и создается в случае необходимости выполнять этот код несколько раз.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6DFC6B-8B6C-4721-8C87-4CA481D9A386}"/>
              </a:ext>
            </a:extLst>
          </p:cNvPr>
          <p:cNvSpPr/>
          <p:nvPr/>
        </p:nvSpPr>
        <p:spPr>
          <a:xfrm>
            <a:off x="838198" y="2273509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Улучшение структуры программы, что облегчает ее понимание.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Отсутствие необходимости повторять в программе многие фрагменты.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Избавление от многих ошибок, которые можно допустить при повторном написании кода программы.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12392-E40D-484D-8DF0-FDFDC640D827}"/>
              </a:ext>
            </a:extLst>
          </p:cNvPr>
          <p:cNvSpPr txBox="1"/>
          <p:nvPr/>
        </p:nvSpPr>
        <p:spPr>
          <a:xfrm>
            <a:off x="838199" y="1800817"/>
            <a:ext cx="409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Причины использования подпрограмм: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AB6D2-3624-4E3D-BD45-BD82AC258198}"/>
              </a:ext>
            </a:extLst>
          </p:cNvPr>
          <p:cNvSpPr txBox="1"/>
          <p:nvPr/>
        </p:nvSpPr>
        <p:spPr>
          <a:xfrm>
            <a:off x="838198" y="368055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Виды подпрограмм: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923E57-AFA1-4266-B934-DEC56B0C5C54}"/>
              </a:ext>
            </a:extLst>
          </p:cNvPr>
          <p:cNvSpPr/>
          <p:nvPr/>
        </p:nvSpPr>
        <p:spPr>
          <a:xfrm>
            <a:off x="838198" y="4256610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Функции</a:t>
            </a:r>
            <a:r>
              <a:rPr lang="en-US" dirty="0"/>
              <a:t> –</a:t>
            </a:r>
            <a:r>
              <a:rPr lang="ru-RU" dirty="0"/>
              <a:t> при выполнении всегда возвращают результат (число, массив, логическую переменную), который может быть использован в выражении; 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b="1" dirty="0"/>
              <a:t>Процедуры</a:t>
            </a:r>
            <a:r>
              <a:rPr lang="ru-RU" dirty="0"/>
              <a:t> – не возвращают результат при вызове.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ПОДПРГРАММЫ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C00DC33-3297-4445-90CB-1B2E76390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54486"/>
              </p:ext>
            </p:extLst>
          </p:nvPr>
        </p:nvGraphicFramePr>
        <p:xfrm>
          <a:off x="838200" y="1235719"/>
          <a:ext cx="5257801" cy="542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21AA458-317E-40C6-BD81-5978D3243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550428"/>
              </p:ext>
            </p:extLst>
          </p:nvPr>
        </p:nvGraphicFramePr>
        <p:xfrm>
          <a:off x="6600173" y="1235719"/>
          <a:ext cx="5257801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Описание подпрограммы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Оператор1;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Оператор2;</a:t>
                      </a:r>
                    </a:p>
                    <a:p>
                      <a:r>
                        <a:rPr lang="ru-RU" sz="14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Оператор3;</a:t>
                      </a:r>
                    </a:p>
                    <a:p>
                      <a:endParaRPr lang="ru-RU" sz="14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(ReadInteger, 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x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Вызов подпрограммы;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print(y);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CE8ED79E-5BF1-458B-A52C-350A4A5E9FEF}"/>
              </a:ext>
            </a:extLst>
          </p:cNvPr>
          <p:cNvSpPr/>
          <p:nvPr/>
        </p:nvSpPr>
        <p:spPr>
          <a:xfrm>
            <a:off x="6096000" y="3526077"/>
            <a:ext cx="504173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9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функции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параметров): тип возвращаемого значения;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  <a:endParaRPr lang="ru-RU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45D9D7-357D-4E33-AA4A-C91DA2D58BB3}"/>
              </a:ext>
            </a:extLst>
          </p:cNvPr>
          <p:cNvSpPr/>
          <p:nvPr/>
        </p:nvSpPr>
        <p:spPr>
          <a:xfrm>
            <a:off x="838197" y="3104506"/>
            <a:ext cx="994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Операторы подпрограммы, выделенные операторными скобками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/>
              <a:t>/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ru-RU" dirty="0"/>
              <a:t>, называются телом этой подпрограммы.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Список формальных параметров вместе с окружающими скобками может отсутствовать. Он состоит из одной или нескольких секций, разделенных символом ";". Каждая секция состоит из списка переменных, перечисляемых через запятую, после которого следуют двоеточие и тип.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Раздел описаний функции устроен так же, как и раздел описаний основной программы. Здесь описываются так называемые </a:t>
            </a:r>
            <a:r>
              <a:rPr lang="ru-RU" b="1" i="1" dirty="0"/>
              <a:t>локальные</a:t>
            </a:r>
            <a:r>
              <a:rPr lang="ru-RU" dirty="0"/>
              <a:t> переменные и константы, а также вложенные процедуры и функции. </a:t>
            </a:r>
            <a:r>
              <a:rPr lang="ru-RU" i="1" dirty="0"/>
              <a:t>Все такие локальные объекты доступны лишь внутри данной подпрограммы и не видны извне</a:t>
            </a:r>
            <a:r>
              <a:rPr lang="ru-RU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Внутри тела любой функции определена специальная переменная с именем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Result</a:t>
            </a:r>
            <a:r>
              <a:rPr lang="ru-RU" dirty="0"/>
              <a:t>, которая хранит результат вычисления функции. Ее тип совпадает с типом возвращаемого значения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ФУНКЦИЙ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27183"/>
              </p:ext>
            </p:extLst>
          </p:nvPr>
        </p:nvGraphicFramePr>
        <p:xfrm>
          <a:off x="838200" y="879146"/>
          <a:ext cx="8996265" cy="582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 + b;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a[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&lt;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item;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a1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a2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 + Sum(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MinElement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(a1));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print(Sum(a2[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a2[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6 10 47  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05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ПРОЦЕДУР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процедур имеет следующий вид: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E021ED-9405-46C3-9EBA-35F7C158CFC8}"/>
              </a:ext>
            </a:extLst>
          </p:cNvPr>
          <p:cNvSpPr/>
          <p:nvPr/>
        </p:nvSpPr>
        <p:spPr>
          <a:xfrm>
            <a:off x="838197" y="1523818"/>
            <a:ext cx="9940449" cy="1477328"/>
          </a:xfrm>
          <a:prstGeom prst="rect">
            <a:avLst/>
          </a:prstGeom>
          <a:ln cap="rnd"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procedure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имя(список формальных параметров);</a:t>
            </a: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раздел описаний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</a:p>
          <a:p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операторы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0280"/>
              </p:ext>
            </p:extLst>
          </p:nvPr>
        </p:nvGraphicFramePr>
        <p:xfrm>
          <a:off x="838197" y="3275015"/>
          <a:ext cx="8996265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$'Сумма элементов массива: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}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PrintSum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57.6656841755219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Сумма элементов массива: 5340.62982357555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25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ГЛОБАЛЬНЫЕ И ЛОКАЛЬНЫЕ ПЕРЕМЕННЫЕ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3909"/>
              </p:ext>
            </p:extLst>
          </p:nvPr>
        </p:nvGraphicFramePr>
        <p:xfrm>
          <a:off x="838200" y="947766"/>
          <a:ext cx="8996265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Sum(a, b: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a + b;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локальная переменная функции </a:t>
                      </a:r>
                      <a:r>
                        <a:rPr lang="ru-RU" sz="16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Sum</a:t>
                      </a:r>
                      <a:endParaRPr lang="ru-RU" sz="16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x;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x - Глобальная переменная основной программы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Sum(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15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168784-19FC-4940-94EF-814EBBA86BF8}"/>
              </a:ext>
            </a:extLst>
          </p:cNvPr>
          <p:cNvSpPr txBox="1"/>
          <p:nvPr/>
        </p:nvSpPr>
        <p:spPr>
          <a:xfrm>
            <a:off x="838200" y="5657671"/>
            <a:ext cx="11077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примере выполняется вывод значения х внутри функции исключительно для демонстрации смысла локальных параметров подпрограмм.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Подпрограммы всегда должны выполнять одно действие, иначе их поведение становится неявным и может осложнить работу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78658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1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50850"/>
              </p:ext>
            </p:extLst>
          </p:nvPr>
        </p:nvGraphicFramePr>
        <p:xfrm>
          <a:off x="838200" y="2859777"/>
          <a:ext cx="9857509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750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log10(a * x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2.5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x)) 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2e3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x) ** 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a **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(x, a) := ReadReal2();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get_k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x).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1.5 2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1126.37377625492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3 2.5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646.334088554873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738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Составить подпрограмму-функцию </a:t>
            </a:r>
            <a:r>
              <a:rPr lang="ru-RU" dirty="0"/>
              <a:t>для вычисления данного выражения: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/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2.5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+2⋅1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1+2⋅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e>
                          </m:d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59E223F5-768F-444B-94FC-9C7FF5B1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99" y="1344353"/>
                <a:ext cx="6955109" cy="1064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243593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Значения переменных </a:t>
            </a:r>
            <a:r>
              <a:rPr lang="en-US" dirty="0"/>
              <a:t>x </a:t>
            </a:r>
            <a:r>
              <a:rPr lang="ru-RU" dirty="0"/>
              <a:t>и </a:t>
            </a:r>
            <a:r>
              <a:rPr lang="en-US" dirty="0"/>
              <a:t>a</a:t>
            </a:r>
            <a:r>
              <a:rPr lang="ru-RU" dirty="0"/>
              <a:t> считайте с клавиатуры.</a:t>
            </a:r>
          </a:p>
        </p:txBody>
      </p:sp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0106B-9715-41A3-B24F-03710F855E37}"/>
              </a:ext>
            </a:extLst>
          </p:cNvPr>
          <p:cNvSpPr txBox="1"/>
          <p:nvPr/>
        </p:nvSpPr>
        <p:spPr>
          <a:xfrm>
            <a:off x="1041991" y="947766"/>
            <a:ext cx="496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Описать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по формуле: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4E979-7F23-4F8E-AA7E-9EF329ED7A06}"/>
              </a:ext>
            </a:extLst>
          </p:cNvPr>
          <p:cNvSpPr txBox="1"/>
          <p:nvPr/>
        </p:nvSpPr>
        <p:spPr>
          <a:xfrm>
            <a:off x="1041991" y="3244334"/>
            <a:ext cx="87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Реализовать вычисление переменной </a:t>
            </a:r>
            <a:r>
              <a:rPr lang="en-US" b="1" i="1" dirty="0"/>
              <a:t>y</a:t>
            </a:r>
            <a:r>
              <a:rPr lang="en-US" dirty="0"/>
              <a:t> </a:t>
            </a:r>
            <a:r>
              <a:rPr lang="ru-RU" dirty="0"/>
              <a:t>в виде подпрограммы функции.</a:t>
            </a:r>
          </a:p>
          <a:p>
            <a:pPr algn="just"/>
            <a:r>
              <a:rPr lang="ru-RU" b="1" i="1" dirty="0"/>
              <a:t>x</a:t>
            </a:r>
            <a:r>
              <a:rPr lang="ru-RU" dirty="0"/>
              <a:t> изменяется в интервале от 1.5 до 3.5 с шагом 0.5.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/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при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32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 при 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15A217B9-7328-4D0E-A1EC-0AFD2904F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63" y="1674813"/>
                <a:ext cx="4961999" cy="1500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8729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11078</TotalTime>
  <Words>1078</Words>
  <Application>Microsoft Office PowerPoint</Application>
  <PresentationFormat>Широкоэкранный</PresentationFormat>
  <Paragraphs>207</Paragraphs>
  <Slides>15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ПОДПРГРАММЫ</vt:lpstr>
      <vt:lpstr>ПОДПРГРАММЫ</vt:lpstr>
      <vt:lpstr>ОПИСАНИЕ ФУНКЦИЙ</vt:lpstr>
      <vt:lpstr>ОПИСАНИЕ ФУНКЦИЙ</vt:lpstr>
      <vt:lpstr>ОПИСАНИЕ ПРОЦЕДУР</vt:lpstr>
      <vt:lpstr>ГЛОБАЛЬНЫЕ И ЛОКАЛЬНЫЕ ПЕРЕМЕННЫЕ</vt:lpstr>
      <vt:lpstr>Пример 1</vt:lpstr>
      <vt:lpstr>Пример 2</vt:lpstr>
      <vt:lpstr>Пример 2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320</cp:revision>
  <dcterms:created xsi:type="dcterms:W3CDTF">2020-11-19T09:51:55Z</dcterms:created>
  <dcterms:modified xsi:type="dcterms:W3CDTF">2021-03-25T01:25:46Z</dcterms:modified>
</cp:coreProperties>
</file>